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9" r:id="rId27"/>
    <p:sldId id="540" r:id="rId28"/>
    <p:sldId id="541" r:id="rId29"/>
    <p:sldId id="542" r:id="rId30"/>
    <p:sldId id="543" r:id="rId31"/>
    <p:sldId id="544" r:id="rId32"/>
    <p:sldId id="545" r:id="rId33"/>
    <p:sldId id="546" r:id="rId34"/>
    <p:sldId id="537" r:id="rId35"/>
    <p:sldId id="483" r:id="rId36"/>
    <p:sldId id="484" r:id="rId37"/>
    <p:sldId id="497" r:id="rId38"/>
    <p:sldId id="498" r:id="rId39"/>
    <p:sldId id="499" r:id="rId40"/>
    <p:sldId id="500" r:id="rId41"/>
    <p:sldId id="501" r:id="rId42"/>
    <p:sldId id="502" r:id="rId43"/>
    <p:sldId id="496" r:id="rId44"/>
    <p:sldId id="486" r:id="rId45"/>
    <p:sldId id="487" r:id="rId46"/>
    <p:sldId id="488" r:id="rId47"/>
    <p:sldId id="503" r:id="rId48"/>
    <p:sldId id="504" r:id="rId49"/>
    <p:sldId id="505" r:id="rId50"/>
    <p:sldId id="506" r:id="rId51"/>
    <p:sldId id="507" r:id="rId52"/>
    <p:sldId id="508" r:id="rId53"/>
    <p:sldId id="489" r:id="rId54"/>
    <p:sldId id="509" r:id="rId55"/>
    <p:sldId id="510" r:id="rId56"/>
    <p:sldId id="511" r:id="rId57"/>
    <p:sldId id="512" r:id="rId58"/>
    <p:sldId id="513" r:id="rId59"/>
    <p:sldId id="514" r:id="rId60"/>
    <p:sldId id="491" r:id="rId61"/>
    <p:sldId id="515" r:id="rId62"/>
    <p:sldId id="516" r:id="rId63"/>
    <p:sldId id="517" r:id="rId64"/>
    <p:sldId id="518" r:id="rId65"/>
    <p:sldId id="519" r:id="rId66"/>
    <p:sldId id="520" r:id="rId67"/>
    <p:sldId id="485" r:id="rId68"/>
    <p:sldId id="528" r:id="rId69"/>
    <p:sldId id="474" r:id="rId70"/>
    <p:sldId id="454" r:id="rId71"/>
    <p:sldId id="395" r:id="rId72"/>
    <p:sldId id="523" r:id="rId73"/>
    <p:sldId id="469" r:id="rId74"/>
    <p:sldId id="470" r:id="rId75"/>
    <p:sldId id="524" r:id="rId76"/>
    <p:sldId id="525" r:id="rId77"/>
    <p:sldId id="471" r:id="rId78"/>
    <p:sldId id="472" r:id="rId79"/>
    <p:sldId id="526" r:id="rId80"/>
    <p:sldId id="473" r:id="rId81"/>
    <p:sldId id="475" r:id="rId82"/>
    <p:sldId id="476" r:id="rId83"/>
    <p:sldId id="477" r:id="rId84"/>
    <p:sldId id="478" r:id="rId85"/>
    <p:sldId id="479" r:id="rId86"/>
    <p:sldId id="538" r:id="rId87"/>
    <p:sldId id="547" r:id="rId88"/>
    <p:sldId id="481" r:id="rId89"/>
    <p:sldId id="480" r:id="rId90"/>
    <p:sldId id="529" r:id="rId91"/>
    <p:sldId id="530" r:id="rId92"/>
    <p:sldId id="531"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dirty="0">
              <a:latin typeface="Candara" panose="020E0502030303020204" pitchFamily="34" charset="0"/>
            </a:rPr>
            <a:t>Not a good model fro complex and </a:t>
          </a:r>
          <a:r>
            <a:rPr lang="en-US" dirty="0" smtClean="0">
              <a:latin typeface="Candara" panose="020E0502030303020204" pitchFamily="34" charset="0"/>
            </a:rPr>
            <a:t>object-oriented </a:t>
          </a:r>
          <a:r>
            <a:rPr lang="en-US" dirty="0">
              <a:latin typeface="Candara" panose="020E0502030303020204" pitchFamily="34" charset="0"/>
            </a:rPr>
            <a:t>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Candara" panose="020E0502030303020204" pitchFamily="34" charset="0"/>
            </a:rPr>
            <a:t>Not a good model fro complex and </a:t>
          </a:r>
          <a:r>
            <a:rPr lang="en-US" sz="2000" kern="1200" dirty="0" smtClean="0">
              <a:latin typeface="Candara" panose="020E0502030303020204" pitchFamily="34" charset="0"/>
            </a:rPr>
            <a:t>object-oriented </a:t>
          </a:r>
          <a:r>
            <a:rPr lang="en-US" sz="2000" kern="1200" dirty="0">
              <a:latin typeface="Candara" panose="020E0502030303020204" pitchFamily="34" charset="0"/>
            </a:rPr>
            <a:t>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10/24/2022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71</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73</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74</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10/24/2022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10/24/2022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10/24/2022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10/24/2022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10/24/2022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10/24/2022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10/24/2022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10/24/2022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7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Phases-Plan</a:t>
            </a:r>
          </a:p>
        </p:txBody>
      </p:sp>
      <p:sp>
        <p:nvSpPr>
          <p:cNvPr id="3" name="Content Placeholder 2"/>
          <p:cNvSpPr>
            <a:spLocks noGrp="1"/>
          </p:cNvSpPr>
          <p:nvPr>
            <p:ph idx="1"/>
          </p:nvPr>
        </p:nvSpPr>
        <p:spPr/>
        <p:txBody>
          <a:bodyPr>
            <a:normAutofit fontScale="85000" lnSpcReduction="20000"/>
          </a:bodyPr>
          <a:lstStyle/>
          <a:p>
            <a:r>
              <a:rPr lang="en-US" dirty="0"/>
              <a:t>Need to have a Vision -&gt; goal for all participants</a:t>
            </a:r>
          </a:p>
          <a:p>
            <a:r>
              <a:rPr lang="en-US" dirty="0"/>
              <a:t>Idea -&gt; Planning -&gt; Strategy -&gt; </a:t>
            </a:r>
            <a:r>
              <a:rPr lang="en-US" dirty="0" smtClean="0"/>
              <a:t>Success</a:t>
            </a:r>
          </a:p>
          <a:p>
            <a:endParaRPr lang="en-US" dirty="0"/>
          </a:p>
          <a:p>
            <a:r>
              <a:rPr lang="en-US" b="1" dirty="0"/>
              <a:t>What are the thing that should be in the agenda/mind</a:t>
            </a:r>
            <a:r>
              <a:rPr lang="en-US" dirty="0"/>
              <a:t>:</a:t>
            </a:r>
          </a:p>
          <a:p>
            <a:pPr lvl="1"/>
            <a:r>
              <a:rPr lang="en-US" dirty="0" smtClean="0"/>
              <a:t>customer</a:t>
            </a:r>
            <a:r>
              <a:rPr lang="en-US" dirty="0"/>
              <a:t>, client,</a:t>
            </a:r>
          </a:p>
          <a:p>
            <a:pPr lvl="1"/>
            <a:r>
              <a:rPr lang="en-US" dirty="0" smtClean="0"/>
              <a:t>software </a:t>
            </a:r>
            <a:r>
              <a:rPr lang="en-US" dirty="0"/>
              <a:t>requirement,</a:t>
            </a:r>
          </a:p>
          <a:p>
            <a:pPr lvl="1"/>
            <a:r>
              <a:rPr lang="en-US" dirty="0" smtClean="0"/>
              <a:t>enhancement </a:t>
            </a:r>
            <a:r>
              <a:rPr lang="en-US" dirty="0"/>
              <a:t>request, bug fix, line-of-business,</a:t>
            </a:r>
          </a:p>
          <a:p>
            <a:pPr lvl="1"/>
            <a:r>
              <a:rPr lang="en-US" dirty="0" smtClean="0"/>
              <a:t>features</a:t>
            </a:r>
            <a:r>
              <a:rPr lang="en-US" dirty="0"/>
              <a:t>, idea</a:t>
            </a:r>
          </a:p>
          <a:p>
            <a:r>
              <a:rPr lang="en-US" dirty="0"/>
              <a:t>Break work down into smaller, manageable chunks for quicker </a:t>
            </a:r>
            <a:r>
              <a:rPr lang="en-US" dirty="0" smtClean="0"/>
              <a:t>deployments</a:t>
            </a:r>
          </a:p>
          <a:p>
            <a:endParaRPr lang="en-US" dirty="0"/>
          </a:p>
          <a:p>
            <a:r>
              <a:rPr lang="en-US" b="1" dirty="0"/>
              <a:t>Addresses</a:t>
            </a:r>
          </a:p>
          <a:p>
            <a:pPr lvl="1"/>
            <a:r>
              <a:rPr lang="en-US" dirty="0"/>
              <a:t>changes and evolutions according to a continuous improvement process and </a:t>
            </a:r>
            <a:r>
              <a:rPr lang="en-US" dirty="0" smtClean="0"/>
              <a:t>continuous feedback</a:t>
            </a:r>
            <a:r>
              <a:rPr lang="en-US" dirty="0"/>
              <a:t>.</a:t>
            </a:r>
          </a:p>
          <a:p>
            <a:r>
              <a:rPr lang="en-US" b="1" dirty="0" smtClean="0"/>
              <a:t>Requirements</a:t>
            </a:r>
            <a:endParaRPr lang="en-US" dirty="0"/>
          </a:p>
          <a:p>
            <a:pPr lvl="1"/>
            <a:r>
              <a:rPr lang="en-US" dirty="0"/>
              <a:t>Training on tools and metrics in order to have enough visibility of the project’s development.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21807006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Phases-Code</a:t>
            </a:r>
            <a:endParaRPr lang="en-US" dirty="0"/>
          </a:p>
        </p:txBody>
      </p:sp>
      <p:sp>
        <p:nvSpPr>
          <p:cNvPr id="3" name="Content Placeholder 2"/>
          <p:cNvSpPr>
            <a:spLocks noGrp="1"/>
          </p:cNvSpPr>
          <p:nvPr>
            <p:ph idx="1"/>
          </p:nvPr>
        </p:nvSpPr>
        <p:spPr/>
        <p:txBody>
          <a:bodyPr>
            <a:normAutofit lnSpcReduction="10000"/>
          </a:bodyPr>
          <a:lstStyle/>
          <a:p>
            <a:r>
              <a:rPr lang="en-US" dirty="0"/>
              <a:t>Here you mainly</a:t>
            </a:r>
          </a:p>
          <a:p>
            <a:pPr lvl="1"/>
            <a:r>
              <a:rPr lang="en-US" dirty="0" smtClean="0"/>
              <a:t>write </a:t>
            </a:r>
            <a:r>
              <a:rPr lang="en-US" dirty="0"/>
              <a:t>code</a:t>
            </a:r>
          </a:p>
          <a:p>
            <a:r>
              <a:rPr lang="en-US" dirty="0"/>
              <a:t>Use of plugins to</a:t>
            </a:r>
          </a:p>
          <a:p>
            <a:pPr lvl="1"/>
            <a:r>
              <a:rPr lang="en-US" dirty="0" smtClean="0"/>
              <a:t>consistent </a:t>
            </a:r>
            <a:r>
              <a:rPr lang="en-US" dirty="0"/>
              <a:t>code-styling</a:t>
            </a:r>
          </a:p>
          <a:p>
            <a:pPr lvl="1"/>
            <a:r>
              <a:rPr lang="en-US" dirty="0" smtClean="0"/>
              <a:t>avoid </a:t>
            </a:r>
            <a:r>
              <a:rPr lang="en-US" dirty="0"/>
              <a:t>common security flaws</a:t>
            </a:r>
          </a:p>
          <a:p>
            <a:pPr lvl="1"/>
            <a:r>
              <a:rPr lang="en-US" dirty="0" smtClean="0"/>
              <a:t>Avoid </a:t>
            </a:r>
            <a:r>
              <a:rPr lang="en-US" dirty="0"/>
              <a:t>code anti-patterns.</a:t>
            </a:r>
          </a:p>
          <a:p>
            <a:r>
              <a:rPr lang="en-US" dirty="0"/>
              <a:t>Several VCS for maintaining the</a:t>
            </a:r>
          </a:p>
          <a:p>
            <a:pPr lvl="1"/>
            <a:r>
              <a:rPr lang="en-US" dirty="0" smtClean="0"/>
              <a:t>codes</a:t>
            </a:r>
            <a:endParaRPr lang="en-US" dirty="0"/>
          </a:p>
          <a:p>
            <a:pPr lvl="1"/>
            <a:r>
              <a:rPr lang="en-US" dirty="0" smtClean="0"/>
              <a:t>designing </a:t>
            </a:r>
            <a:r>
              <a:rPr lang="en-US" dirty="0"/>
              <a:t>infrastructure,</a:t>
            </a:r>
          </a:p>
          <a:p>
            <a:pPr lvl="1"/>
            <a:r>
              <a:rPr lang="en-US" dirty="0" smtClean="0"/>
              <a:t>automating </a:t>
            </a:r>
            <a:r>
              <a:rPr lang="en-US" dirty="0"/>
              <a:t>processes,</a:t>
            </a:r>
          </a:p>
          <a:p>
            <a:pPr lvl="1"/>
            <a:r>
              <a:rPr lang="en-US" dirty="0" smtClean="0"/>
              <a:t>defining </a:t>
            </a:r>
            <a:r>
              <a:rPr lang="en-US" dirty="0"/>
              <a:t>tests</a:t>
            </a:r>
          </a:p>
          <a:p>
            <a:pPr lvl="1"/>
            <a:r>
              <a:rPr lang="en-US" dirty="0" smtClean="0"/>
              <a:t>implementing </a:t>
            </a:r>
            <a:r>
              <a:rPr lang="en-US" dirty="0"/>
              <a:t>security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27354911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Phases-Build</a:t>
            </a:r>
            <a:endParaRPr lang="en-US" dirty="0"/>
          </a:p>
        </p:txBody>
      </p:sp>
      <p:sp>
        <p:nvSpPr>
          <p:cNvPr id="3" name="Content Placeholder 2"/>
          <p:cNvSpPr>
            <a:spLocks noGrp="1"/>
          </p:cNvSpPr>
          <p:nvPr>
            <p:ph idx="1"/>
          </p:nvPr>
        </p:nvSpPr>
        <p:spPr/>
        <p:txBody>
          <a:bodyPr/>
          <a:lstStyle/>
          <a:p>
            <a:r>
              <a:rPr lang="en-US" dirty="0"/>
              <a:t>Write code -&gt;</a:t>
            </a:r>
          </a:p>
          <a:p>
            <a:pPr marL="914400" lvl="1" indent="-457200">
              <a:buFont typeface="+mj-lt"/>
              <a:buAutoNum type="arabicPeriod"/>
            </a:pPr>
            <a:r>
              <a:rPr lang="en-US" dirty="0" smtClean="0"/>
              <a:t>Commit </a:t>
            </a:r>
            <a:r>
              <a:rPr lang="en-US" dirty="0"/>
              <a:t>to the code repo</a:t>
            </a:r>
          </a:p>
          <a:p>
            <a:pPr marL="914400" lvl="1" indent="-457200">
              <a:buFont typeface="+mj-lt"/>
              <a:buAutoNum type="arabicPeriod"/>
            </a:pPr>
            <a:r>
              <a:rPr lang="en-US" dirty="0" smtClean="0"/>
              <a:t>Create </a:t>
            </a:r>
            <a:r>
              <a:rPr lang="en-US" dirty="0"/>
              <a:t>pull request</a:t>
            </a:r>
          </a:p>
          <a:p>
            <a:pPr marL="914400" lvl="1" indent="-457200">
              <a:buFont typeface="+mj-lt"/>
              <a:buAutoNum type="arabicPeriod"/>
            </a:pPr>
            <a:r>
              <a:rPr lang="en-US" dirty="0" smtClean="0"/>
              <a:t>Code </a:t>
            </a:r>
            <a:r>
              <a:rPr lang="en-US" dirty="0"/>
              <a:t>review: consistent code-styling , avoid common security flaws , Avoid code </a:t>
            </a:r>
            <a:r>
              <a:rPr lang="en-US" dirty="0" err="1"/>
              <a:t>antipatterns</a:t>
            </a:r>
            <a:r>
              <a:rPr lang="en-US" dirty="0"/>
              <a:t>.</a:t>
            </a:r>
          </a:p>
          <a:p>
            <a:pPr marL="914400" lvl="1" indent="-457200">
              <a:buFont typeface="+mj-lt"/>
              <a:buAutoNum type="arabicPeriod"/>
            </a:pPr>
            <a:r>
              <a:rPr lang="en-US" dirty="0" smtClean="0"/>
              <a:t>Automated </a:t>
            </a:r>
            <a:r>
              <a:rPr lang="en-US" dirty="0"/>
              <a:t>tests for possible bugs</a:t>
            </a:r>
          </a:p>
          <a:p>
            <a:pPr marL="914400" lvl="1" indent="-457200">
              <a:buFont typeface="+mj-lt"/>
              <a:buAutoNum type="arabicPeriod"/>
            </a:pPr>
            <a:r>
              <a:rPr lang="en-US" dirty="0" smtClean="0"/>
              <a:t>Merge </a:t>
            </a:r>
            <a:r>
              <a:rPr lang="en-US" dirty="0"/>
              <a:t>pull </a:t>
            </a:r>
            <a:r>
              <a:rPr lang="en-US" dirty="0" smtClean="0"/>
              <a:t>request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221087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Phases-Test</a:t>
            </a:r>
            <a:endParaRPr lang="en-US" dirty="0"/>
          </a:p>
        </p:txBody>
      </p:sp>
      <p:sp>
        <p:nvSpPr>
          <p:cNvPr id="3" name="Content Placeholder 2"/>
          <p:cNvSpPr>
            <a:spLocks noGrp="1"/>
          </p:cNvSpPr>
          <p:nvPr>
            <p:ph idx="1"/>
          </p:nvPr>
        </p:nvSpPr>
        <p:spPr/>
        <p:txBody>
          <a:bodyPr>
            <a:normAutofit fontScale="92500" lnSpcReduction="20000"/>
          </a:bodyPr>
          <a:lstStyle/>
          <a:p>
            <a:r>
              <a:rPr lang="en-US" dirty="0"/>
              <a:t>A test can be:</a:t>
            </a:r>
          </a:p>
          <a:p>
            <a:pPr lvl="1"/>
            <a:r>
              <a:rPr lang="en-US" dirty="0" smtClean="0"/>
              <a:t>Scripted </a:t>
            </a:r>
            <a:r>
              <a:rPr lang="en-US" dirty="0"/>
              <a:t>(e.g. test case or automated test) or exploratory</a:t>
            </a:r>
          </a:p>
          <a:p>
            <a:pPr lvl="1"/>
            <a:r>
              <a:rPr lang="en-US" dirty="0" smtClean="0"/>
              <a:t>scenario </a:t>
            </a:r>
            <a:r>
              <a:rPr lang="en-US" dirty="0"/>
              <a:t>based testing</a:t>
            </a:r>
          </a:p>
          <a:p>
            <a:pPr lvl="1"/>
            <a:r>
              <a:rPr lang="en-US" dirty="0" smtClean="0"/>
              <a:t>Executed </a:t>
            </a:r>
            <a:r>
              <a:rPr lang="en-US" dirty="0"/>
              <a:t>manually or through automation</a:t>
            </a:r>
          </a:p>
          <a:p>
            <a:pPr lvl="1"/>
            <a:r>
              <a:rPr lang="en-US" dirty="0" smtClean="0"/>
              <a:t>Linked </a:t>
            </a:r>
            <a:r>
              <a:rPr lang="en-US" dirty="0"/>
              <a:t>to/cover one or more requirements</a:t>
            </a:r>
          </a:p>
          <a:p>
            <a:pPr lvl="1"/>
            <a:r>
              <a:rPr lang="en-US" dirty="0" smtClean="0"/>
              <a:t>Like </a:t>
            </a:r>
            <a:r>
              <a:rPr lang="en-US" dirty="0"/>
              <a:t>any other Jira issue type, it can be labeled, prioritized, assigned to components, </a:t>
            </a:r>
            <a:r>
              <a:rPr lang="en-US" dirty="0" smtClean="0"/>
              <a:t>and commented </a:t>
            </a:r>
            <a:r>
              <a:rPr lang="en-US" dirty="0"/>
              <a:t>on</a:t>
            </a:r>
          </a:p>
          <a:p>
            <a:r>
              <a:rPr lang="en-US" dirty="0"/>
              <a:t>Types of tests:</a:t>
            </a:r>
          </a:p>
          <a:p>
            <a:pPr lvl="1"/>
            <a:r>
              <a:rPr lang="en-US" dirty="0" smtClean="0"/>
              <a:t>unit </a:t>
            </a:r>
            <a:r>
              <a:rPr lang="en-US" dirty="0"/>
              <a:t>tests,</a:t>
            </a:r>
          </a:p>
          <a:p>
            <a:pPr lvl="1"/>
            <a:r>
              <a:rPr lang="en-US" dirty="0" smtClean="0"/>
              <a:t>integration </a:t>
            </a:r>
            <a:r>
              <a:rPr lang="en-US" dirty="0"/>
              <a:t>tests,</a:t>
            </a:r>
          </a:p>
          <a:p>
            <a:pPr lvl="1"/>
            <a:r>
              <a:rPr lang="en-US" dirty="0" smtClean="0"/>
              <a:t>functional </a:t>
            </a:r>
            <a:r>
              <a:rPr lang="en-US" dirty="0"/>
              <a:t>tests,</a:t>
            </a:r>
          </a:p>
          <a:p>
            <a:pPr lvl="1"/>
            <a:r>
              <a:rPr lang="en-US" dirty="0" smtClean="0"/>
              <a:t>end-to-end </a:t>
            </a:r>
            <a:r>
              <a:rPr lang="en-US" dirty="0"/>
              <a:t>tests,</a:t>
            </a:r>
          </a:p>
          <a:p>
            <a:pPr lvl="1"/>
            <a:r>
              <a:rPr lang="en-US" dirty="0" smtClean="0"/>
              <a:t>acceptance </a:t>
            </a:r>
            <a:r>
              <a:rPr lang="en-US" dirty="0"/>
              <a:t>tests,</a:t>
            </a:r>
          </a:p>
          <a:p>
            <a:pPr lvl="1"/>
            <a:r>
              <a:rPr lang="en-US" dirty="0" smtClean="0"/>
              <a:t>performance </a:t>
            </a:r>
            <a:r>
              <a:rPr lang="en-US" dirty="0"/>
              <a:t>tests,</a:t>
            </a:r>
          </a:p>
          <a:p>
            <a:pPr lvl="1"/>
            <a:r>
              <a:rPr lang="en-US" dirty="0" smtClean="0"/>
              <a:t>and </a:t>
            </a:r>
            <a:r>
              <a:rPr lang="en-US" dirty="0"/>
              <a:t>smoke tests.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2568592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Phases-Release</a:t>
            </a:r>
            <a:endParaRPr lang="en-US" dirty="0"/>
          </a:p>
        </p:txBody>
      </p:sp>
      <p:sp>
        <p:nvSpPr>
          <p:cNvPr id="3" name="Content Placeholder 2"/>
          <p:cNvSpPr>
            <a:spLocks noGrp="1"/>
          </p:cNvSpPr>
          <p:nvPr>
            <p:ph idx="1"/>
          </p:nvPr>
        </p:nvSpPr>
        <p:spPr/>
        <p:txBody>
          <a:bodyPr/>
          <a:lstStyle/>
          <a:p>
            <a:r>
              <a:rPr lang="en-US" dirty="0"/>
              <a:t>Code successfully passes through all test phases (unit/integration/system tests)</a:t>
            </a:r>
          </a:p>
          <a:p>
            <a:pPr lvl="1"/>
            <a:r>
              <a:rPr lang="en-US" dirty="0" smtClean="0"/>
              <a:t>Build </a:t>
            </a:r>
            <a:r>
              <a:rPr lang="en-US" dirty="0"/>
              <a:t>is ready and can be released</a:t>
            </a:r>
          </a:p>
          <a:p>
            <a:pPr lvl="1"/>
            <a:r>
              <a:rPr lang="en-US" dirty="0" smtClean="0"/>
              <a:t>Release </a:t>
            </a:r>
            <a:r>
              <a:rPr lang="en-US" dirty="0"/>
              <a:t>can be made automated or manual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1026" name="Picture 2" descr="https://i.imgur.com/LvaNyO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184" y="3295110"/>
            <a:ext cx="5835870" cy="2857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823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Phases-Deploy</a:t>
            </a:r>
            <a:endParaRPr lang="en-US" dirty="0"/>
          </a:p>
        </p:txBody>
      </p:sp>
      <p:sp>
        <p:nvSpPr>
          <p:cNvPr id="3" name="Content Placeholder 2"/>
          <p:cNvSpPr>
            <a:spLocks noGrp="1"/>
          </p:cNvSpPr>
          <p:nvPr>
            <p:ph idx="1"/>
          </p:nvPr>
        </p:nvSpPr>
        <p:spPr/>
        <p:txBody>
          <a:bodyPr/>
          <a:lstStyle/>
          <a:p>
            <a:r>
              <a:rPr lang="en-US" dirty="0"/>
              <a:t>You basically deploy the product on a production environment</a:t>
            </a:r>
          </a:p>
          <a:p>
            <a:r>
              <a:rPr lang="en-US" dirty="0"/>
              <a:t>Product is ready for</a:t>
            </a:r>
          </a:p>
          <a:p>
            <a:pPr lvl="1"/>
            <a:r>
              <a:rPr lang="en-US" dirty="0" smtClean="0"/>
              <a:t>different </a:t>
            </a:r>
            <a:r>
              <a:rPr lang="en-US" dirty="0"/>
              <a:t>deployment contexts</a:t>
            </a:r>
          </a:p>
          <a:p>
            <a:pPr lvl="1"/>
            <a:r>
              <a:rPr lang="en-US" dirty="0" smtClean="0"/>
              <a:t>different </a:t>
            </a:r>
            <a:r>
              <a:rPr lang="en-US" dirty="0"/>
              <a:t>deployment environments</a:t>
            </a:r>
          </a:p>
          <a:p>
            <a:pPr lvl="1"/>
            <a:r>
              <a:rPr lang="en-US" dirty="0" smtClean="0"/>
              <a:t>different </a:t>
            </a:r>
            <a:r>
              <a:rPr lang="en-US" dirty="0"/>
              <a:t>deployment platforms</a:t>
            </a:r>
          </a:p>
          <a:p>
            <a:r>
              <a:rPr lang="en-US" dirty="0"/>
              <a:t>If the release process for deployment to the production environment is also automated, it </a:t>
            </a:r>
            <a:r>
              <a:rPr lang="en-US" dirty="0" smtClean="0"/>
              <a:t>is referred </a:t>
            </a:r>
            <a:r>
              <a:rPr lang="en-US" dirty="0"/>
              <a:t>to as continuous deployment.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310901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Phases-Operate</a:t>
            </a:r>
            <a:endParaRPr lang="en-US" dirty="0"/>
          </a:p>
        </p:txBody>
      </p:sp>
      <p:sp>
        <p:nvSpPr>
          <p:cNvPr id="3" name="Content Placeholder 2"/>
          <p:cNvSpPr>
            <a:spLocks noGrp="1"/>
          </p:cNvSpPr>
          <p:nvPr>
            <p:ph idx="1"/>
          </p:nvPr>
        </p:nvSpPr>
        <p:spPr/>
        <p:txBody>
          <a:bodyPr/>
          <a:lstStyle/>
          <a:p>
            <a:r>
              <a:rPr lang="en-US" dirty="0"/>
              <a:t>The product live in production environment</a:t>
            </a:r>
          </a:p>
          <a:p>
            <a:r>
              <a:rPr lang="en-US" dirty="0"/>
              <a:t>Operations team relies on automated tools wherever possible for</a:t>
            </a:r>
          </a:p>
          <a:p>
            <a:pPr lvl="1"/>
            <a:r>
              <a:rPr lang="en-US" dirty="0" smtClean="0"/>
              <a:t>configuration </a:t>
            </a:r>
            <a:r>
              <a:rPr lang="en-US" dirty="0"/>
              <a:t>management</a:t>
            </a:r>
          </a:p>
          <a:p>
            <a:pPr lvl="1"/>
            <a:r>
              <a:rPr lang="en-US" dirty="0" smtClean="0"/>
              <a:t>scaling</a:t>
            </a:r>
            <a:endParaRPr lang="en-US" dirty="0"/>
          </a:p>
          <a:p>
            <a:pPr lvl="1"/>
            <a:r>
              <a:rPr lang="en-US" dirty="0" smtClean="0"/>
              <a:t>load </a:t>
            </a:r>
            <a:r>
              <a:rPr lang="en-US" dirty="0"/>
              <a:t>balancing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2713829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Phases-Monitor</a:t>
            </a:r>
            <a:endParaRPr lang="en-US" dirty="0"/>
          </a:p>
        </p:txBody>
      </p:sp>
      <p:sp>
        <p:nvSpPr>
          <p:cNvPr id="3" name="Content Placeholder 2"/>
          <p:cNvSpPr>
            <a:spLocks noGrp="1"/>
          </p:cNvSpPr>
          <p:nvPr>
            <p:ph idx="1"/>
          </p:nvPr>
        </p:nvSpPr>
        <p:spPr/>
        <p:txBody>
          <a:bodyPr/>
          <a:lstStyle/>
          <a:p>
            <a:r>
              <a:rPr lang="en-US" dirty="0" smtClean="0"/>
              <a:t>Monitor </a:t>
            </a:r>
            <a:r>
              <a:rPr lang="en-US" dirty="0"/>
              <a:t>the environments</a:t>
            </a:r>
          </a:p>
          <a:p>
            <a:pPr lvl="1"/>
            <a:r>
              <a:rPr lang="en-US" dirty="0" smtClean="0"/>
              <a:t>Capturing </a:t>
            </a:r>
            <a:r>
              <a:rPr lang="en-US" dirty="0"/>
              <a:t>metrics describing the software’s performance.</a:t>
            </a:r>
          </a:p>
          <a:p>
            <a:pPr lvl="1"/>
            <a:r>
              <a:rPr lang="en-US" dirty="0" smtClean="0"/>
              <a:t>Collects </a:t>
            </a:r>
            <a:r>
              <a:rPr lang="en-US" dirty="0"/>
              <a:t>customers’ feedback on their experiences</a:t>
            </a:r>
          </a:p>
          <a:p>
            <a:pPr lvl="1"/>
            <a:r>
              <a:rPr lang="en-US" dirty="0" smtClean="0"/>
              <a:t>Analytics </a:t>
            </a:r>
            <a:r>
              <a:rPr lang="en-US" dirty="0"/>
              <a:t>on customer behavior</a:t>
            </a:r>
          </a:p>
          <a:p>
            <a:pPr lvl="1"/>
            <a:r>
              <a:rPr lang="en-US" dirty="0" smtClean="0"/>
              <a:t>Performance</a:t>
            </a:r>
            <a:r>
              <a:rPr lang="en-US" dirty="0"/>
              <a:t>, errors and more</a:t>
            </a:r>
          </a:p>
          <a:p>
            <a:r>
              <a:rPr lang="en-US" dirty="0" smtClean="0"/>
              <a:t>Monitor </a:t>
            </a:r>
            <a:r>
              <a:rPr lang="en-US" dirty="0"/>
              <a:t>the DevOps pipeline itself</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2614872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43</a:t>
            </a:fld>
            <a:endParaRPr lang="en-US"/>
          </a:p>
        </p:txBody>
      </p:sp>
    </p:spTree>
    <p:extLst>
      <p:ext uri="{BB962C8B-B14F-4D97-AF65-F5344CB8AC3E}">
        <p14:creationId xmlns:p14="http://schemas.microsoft.com/office/powerpoint/2010/main" val="2140873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69</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1225155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70</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71</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73</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74</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smtClean="0"/>
              <a:t>etc. </a:t>
            </a:r>
            <a:r>
              <a:rPr lang="en-US" dirty="0"/>
              <a:t>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dge CICD Pipeline Using Jenk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747" y="3557735"/>
            <a:ext cx="6015130" cy="284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248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79</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8" y="6068291"/>
            <a:ext cx="1486506" cy="258642"/>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b="1"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b="1"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b="1"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83</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84</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Nine Pillars of </a:t>
            </a:r>
            <a:r>
              <a:rPr lang="en-US" dirty="0" smtClean="0"/>
              <a:t>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86</a:t>
            </a:fld>
            <a:endParaRPr lang="en-US" dirty="0"/>
          </a:p>
        </p:txBody>
      </p:sp>
      <p:sp>
        <p:nvSpPr>
          <p:cNvPr id="5" name="Isosceles Triangle 4">
            <a:extLst>
              <a:ext uri="{FF2B5EF4-FFF2-40B4-BE49-F238E27FC236}">
                <a16:creationId xmlns:a16="http://schemas.microsoft.com/office/drawing/2014/main" id="{03025881-53FF-491F-AAAB-61F283D5F79B}"/>
              </a:ext>
            </a:extLst>
          </p:cNvPr>
          <p:cNvSpPr/>
          <p:nvPr/>
        </p:nvSpPr>
        <p:spPr>
          <a:xfrm>
            <a:off x="4348265" y="378930"/>
            <a:ext cx="6888820" cy="1127003"/>
          </a:xfrm>
          <a:prstGeom prst="triangle">
            <a:avLst>
              <a:gd name="adj" fmla="val 48649"/>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pic>
        <p:nvPicPr>
          <p:cNvPr id="6" name="Picture 5">
            <a:extLst>
              <a:ext uri="{FF2B5EF4-FFF2-40B4-BE49-F238E27FC236}">
                <a16:creationId xmlns:a16="http://schemas.microsoft.com/office/drawing/2014/main" id="{16743060-D825-4C23-9A26-A2826DFC778E}"/>
              </a:ext>
            </a:extLst>
          </p:cNvPr>
          <p:cNvPicPr>
            <a:picLocks noChangeAspect="1"/>
          </p:cNvPicPr>
          <p:nvPr/>
        </p:nvPicPr>
        <p:blipFill>
          <a:blip r:embed="rId2"/>
          <a:stretch>
            <a:fillRect/>
          </a:stretch>
        </p:blipFill>
        <p:spPr>
          <a:xfrm>
            <a:off x="4453018" y="2193753"/>
            <a:ext cx="585267" cy="3529890"/>
          </a:xfrm>
          <a:prstGeom prst="rect">
            <a:avLst/>
          </a:prstGeom>
        </p:spPr>
      </p:pic>
      <p:pic>
        <p:nvPicPr>
          <p:cNvPr id="7" name="Picture 6">
            <a:extLst>
              <a:ext uri="{FF2B5EF4-FFF2-40B4-BE49-F238E27FC236}">
                <a16:creationId xmlns:a16="http://schemas.microsoft.com/office/drawing/2014/main" id="{4A3BCDBA-B93A-4F35-AFAD-6F60A514680C}"/>
              </a:ext>
            </a:extLst>
          </p:cNvPr>
          <p:cNvPicPr>
            <a:picLocks noChangeAspect="1"/>
          </p:cNvPicPr>
          <p:nvPr/>
        </p:nvPicPr>
        <p:blipFill>
          <a:blip r:embed="rId2"/>
          <a:stretch>
            <a:fillRect/>
          </a:stretch>
        </p:blipFill>
        <p:spPr>
          <a:xfrm>
            <a:off x="5218992" y="2193753"/>
            <a:ext cx="585267" cy="3529890"/>
          </a:xfrm>
          <a:prstGeom prst="rect">
            <a:avLst/>
          </a:prstGeom>
        </p:spPr>
      </p:pic>
      <p:pic>
        <p:nvPicPr>
          <p:cNvPr id="8" name="Picture 7">
            <a:extLst>
              <a:ext uri="{FF2B5EF4-FFF2-40B4-BE49-F238E27FC236}">
                <a16:creationId xmlns:a16="http://schemas.microsoft.com/office/drawing/2014/main" id="{F15FE96E-28E7-4E2D-BB19-C90AF7EB99B2}"/>
              </a:ext>
            </a:extLst>
          </p:cNvPr>
          <p:cNvPicPr>
            <a:picLocks noChangeAspect="1"/>
          </p:cNvPicPr>
          <p:nvPr/>
        </p:nvPicPr>
        <p:blipFill>
          <a:blip r:embed="rId2"/>
          <a:stretch>
            <a:fillRect/>
          </a:stretch>
        </p:blipFill>
        <p:spPr>
          <a:xfrm>
            <a:off x="5984966" y="2193753"/>
            <a:ext cx="585267" cy="3529890"/>
          </a:xfrm>
          <a:prstGeom prst="rect">
            <a:avLst/>
          </a:prstGeom>
        </p:spPr>
      </p:pic>
      <p:pic>
        <p:nvPicPr>
          <p:cNvPr id="9" name="Picture 8">
            <a:extLst>
              <a:ext uri="{FF2B5EF4-FFF2-40B4-BE49-F238E27FC236}">
                <a16:creationId xmlns:a16="http://schemas.microsoft.com/office/drawing/2014/main" id="{562B2FEC-DDF7-44F8-8A2D-423B128CF1E5}"/>
              </a:ext>
            </a:extLst>
          </p:cNvPr>
          <p:cNvPicPr>
            <a:picLocks noChangeAspect="1"/>
          </p:cNvPicPr>
          <p:nvPr/>
        </p:nvPicPr>
        <p:blipFill>
          <a:blip r:embed="rId2"/>
          <a:stretch>
            <a:fillRect/>
          </a:stretch>
        </p:blipFill>
        <p:spPr>
          <a:xfrm>
            <a:off x="6750940" y="2193753"/>
            <a:ext cx="585267" cy="3529890"/>
          </a:xfrm>
          <a:prstGeom prst="rect">
            <a:avLst/>
          </a:prstGeom>
        </p:spPr>
      </p:pic>
      <p:pic>
        <p:nvPicPr>
          <p:cNvPr id="10" name="Picture 9">
            <a:extLst>
              <a:ext uri="{FF2B5EF4-FFF2-40B4-BE49-F238E27FC236}">
                <a16:creationId xmlns:a16="http://schemas.microsoft.com/office/drawing/2014/main" id="{84D14B42-8208-4563-B455-50721C6ABC31}"/>
              </a:ext>
            </a:extLst>
          </p:cNvPr>
          <p:cNvPicPr>
            <a:picLocks noChangeAspect="1"/>
          </p:cNvPicPr>
          <p:nvPr/>
        </p:nvPicPr>
        <p:blipFill>
          <a:blip r:embed="rId2"/>
          <a:stretch>
            <a:fillRect/>
          </a:stretch>
        </p:blipFill>
        <p:spPr>
          <a:xfrm>
            <a:off x="7516914" y="2193753"/>
            <a:ext cx="585267" cy="3529890"/>
          </a:xfrm>
          <a:prstGeom prst="rect">
            <a:avLst/>
          </a:prstGeom>
        </p:spPr>
      </p:pic>
      <p:pic>
        <p:nvPicPr>
          <p:cNvPr id="11" name="Picture 10">
            <a:extLst>
              <a:ext uri="{FF2B5EF4-FFF2-40B4-BE49-F238E27FC236}">
                <a16:creationId xmlns:a16="http://schemas.microsoft.com/office/drawing/2014/main" id="{A34684E6-F00B-47DD-B5AE-C68F58A43C5E}"/>
              </a:ext>
            </a:extLst>
          </p:cNvPr>
          <p:cNvPicPr>
            <a:picLocks noChangeAspect="1"/>
          </p:cNvPicPr>
          <p:nvPr/>
        </p:nvPicPr>
        <p:blipFill>
          <a:blip r:embed="rId2"/>
          <a:stretch>
            <a:fillRect/>
          </a:stretch>
        </p:blipFill>
        <p:spPr>
          <a:xfrm>
            <a:off x="8282888" y="2193753"/>
            <a:ext cx="585267" cy="3529890"/>
          </a:xfrm>
          <a:prstGeom prst="rect">
            <a:avLst/>
          </a:prstGeom>
        </p:spPr>
      </p:pic>
      <p:pic>
        <p:nvPicPr>
          <p:cNvPr id="12" name="Picture 11">
            <a:extLst>
              <a:ext uri="{FF2B5EF4-FFF2-40B4-BE49-F238E27FC236}">
                <a16:creationId xmlns:a16="http://schemas.microsoft.com/office/drawing/2014/main" id="{CFA36B36-2AFA-4E07-817B-F95DF19750E0}"/>
              </a:ext>
            </a:extLst>
          </p:cNvPr>
          <p:cNvPicPr>
            <a:picLocks noChangeAspect="1"/>
          </p:cNvPicPr>
          <p:nvPr/>
        </p:nvPicPr>
        <p:blipFill>
          <a:blip r:embed="rId2"/>
          <a:stretch>
            <a:fillRect/>
          </a:stretch>
        </p:blipFill>
        <p:spPr>
          <a:xfrm>
            <a:off x="9048862" y="2193753"/>
            <a:ext cx="585267" cy="3529890"/>
          </a:xfrm>
          <a:prstGeom prst="rect">
            <a:avLst/>
          </a:prstGeom>
        </p:spPr>
      </p:pic>
      <p:pic>
        <p:nvPicPr>
          <p:cNvPr id="13" name="Picture 12">
            <a:extLst>
              <a:ext uri="{FF2B5EF4-FFF2-40B4-BE49-F238E27FC236}">
                <a16:creationId xmlns:a16="http://schemas.microsoft.com/office/drawing/2014/main" id="{9D27CABE-59AA-45CE-93AF-FA42C920C8F4}"/>
              </a:ext>
            </a:extLst>
          </p:cNvPr>
          <p:cNvPicPr>
            <a:picLocks noChangeAspect="1"/>
          </p:cNvPicPr>
          <p:nvPr/>
        </p:nvPicPr>
        <p:blipFill>
          <a:blip r:embed="rId2"/>
          <a:stretch>
            <a:fillRect/>
          </a:stretch>
        </p:blipFill>
        <p:spPr>
          <a:xfrm>
            <a:off x="9814836" y="2193753"/>
            <a:ext cx="585267" cy="3529890"/>
          </a:xfrm>
          <a:prstGeom prst="rect">
            <a:avLst/>
          </a:prstGeom>
        </p:spPr>
      </p:pic>
      <p:pic>
        <p:nvPicPr>
          <p:cNvPr id="14" name="Picture 13">
            <a:extLst>
              <a:ext uri="{FF2B5EF4-FFF2-40B4-BE49-F238E27FC236}">
                <a16:creationId xmlns:a16="http://schemas.microsoft.com/office/drawing/2014/main" id="{FB8231B9-783A-4B80-9347-22FC154FEF7C}"/>
              </a:ext>
            </a:extLst>
          </p:cNvPr>
          <p:cNvPicPr>
            <a:picLocks noChangeAspect="1"/>
          </p:cNvPicPr>
          <p:nvPr/>
        </p:nvPicPr>
        <p:blipFill>
          <a:blip r:embed="rId2"/>
          <a:stretch>
            <a:fillRect/>
          </a:stretch>
        </p:blipFill>
        <p:spPr>
          <a:xfrm>
            <a:off x="10580809" y="2193753"/>
            <a:ext cx="585267" cy="3529890"/>
          </a:xfrm>
          <a:prstGeom prst="rect">
            <a:avLst/>
          </a:prstGeom>
        </p:spPr>
      </p:pic>
      <p:sp>
        <p:nvSpPr>
          <p:cNvPr id="15" name="Rectangle 14">
            <a:extLst>
              <a:ext uri="{FF2B5EF4-FFF2-40B4-BE49-F238E27FC236}">
                <a16:creationId xmlns:a16="http://schemas.microsoft.com/office/drawing/2014/main" id="{D2F51C9F-401D-4C08-B4EC-1EB541A8AE18}"/>
              </a:ext>
            </a:extLst>
          </p:cNvPr>
          <p:cNvSpPr/>
          <p:nvPr/>
        </p:nvSpPr>
        <p:spPr>
          <a:xfrm>
            <a:off x="4377352" y="1848216"/>
            <a:ext cx="6830646" cy="354789"/>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6" name="Rectangle 15">
            <a:extLst>
              <a:ext uri="{FF2B5EF4-FFF2-40B4-BE49-F238E27FC236}">
                <a16:creationId xmlns:a16="http://schemas.microsoft.com/office/drawing/2014/main" id="{AA5487D9-B30A-4502-9482-4D7616B3C4A7}"/>
              </a:ext>
            </a:extLst>
          </p:cNvPr>
          <p:cNvSpPr/>
          <p:nvPr/>
        </p:nvSpPr>
        <p:spPr>
          <a:xfrm>
            <a:off x="4377352" y="5715551"/>
            <a:ext cx="6830646" cy="32590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7" name="Rectangle 16">
            <a:extLst>
              <a:ext uri="{FF2B5EF4-FFF2-40B4-BE49-F238E27FC236}">
                <a16:creationId xmlns:a16="http://schemas.microsoft.com/office/drawing/2014/main" id="{0D2A4F25-1757-441C-B3EC-1CCC7F9E8908}"/>
              </a:ext>
            </a:extLst>
          </p:cNvPr>
          <p:cNvSpPr/>
          <p:nvPr/>
        </p:nvSpPr>
        <p:spPr>
          <a:xfrm>
            <a:off x="4226905" y="6052566"/>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8" name="Rectangle 17">
            <a:extLst>
              <a:ext uri="{FF2B5EF4-FFF2-40B4-BE49-F238E27FC236}">
                <a16:creationId xmlns:a16="http://schemas.microsoft.com/office/drawing/2014/main" id="{C0950705-D0A2-4A21-8B6A-C38E2F2AE6B1}"/>
              </a:ext>
            </a:extLst>
          </p:cNvPr>
          <p:cNvSpPr/>
          <p:nvPr/>
        </p:nvSpPr>
        <p:spPr>
          <a:xfrm>
            <a:off x="4226905" y="1445014"/>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9" name="Isosceles Triangle 18">
            <a:extLst>
              <a:ext uri="{FF2B5EF4-FFF2-40B4-BE49-F238E27FC236}">
                <a16:creationId xmlns:a16="http://schemas.microsoft.com/office/drawing/2014/main" id="{7EEB29AD-854F-42CD-834B-EF6531DA8BED}"/>
              </a:ext>
            </a:extLst>
          </p:cNvPr>
          <p:cNvSpPr/>
          <p:nvPr/>
        </p:nvSpPr>
        <p:spPr>
          <a:xfrm>
            <a:off x="5098161" y="550868"/>
            <a:ext cx="5223792" cy="802665"/>
          </a:xfrm>
          <a:prstGeom prst="triangle">
            <a:avLst>
              <a:gd name="adj" fmla="val 5030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20" name="TextBox 19">
            <a:extLst>
              <a:ext uri="{FF2B5EF4-FFF2-40B4-BE49-F238E27FC236}">
                <a16:creationId xmlns:a16="http://schemas.microsoft.com/office/drawing/2014/main" id="{CDB87D6E-43C2-4AF8-82D9-A20C8A3B5042}"/>
              </a:ext>
            </a:extLst>
          </p:cNvPr>
          <p:cNvSpPr txBox="1"/>
          <p:nvPr/>
        </p:nvSpPr>
        <p:spPr>
          <a:xfrm>
            <a:off x="6091371" y="975359"/>
            <a:ext cx="3299301" cy="400110"/>
          </a:xfrm>
          <a:prstGeom prst="rect">
            <a:avLst/>
          </a:prstGeom>
          <a:noFill/>
        </p:spPr>
        <p:txBody>
          <a:bodyPr wrap="none" rtlCol="0">
            <a:spAutoFit/>
          </a:bodyPr>
          <a:lstStyle/>
          <a:p>
            <a:pPr algn="ctr"/>
            <a:r>
              <a:rPr lang="en-US" sz="2000" dirty="0">
                <a:latin typeface="Aller" panose="02000503030000020004" pitchFamily="2" charset="0"/>
              </a:rPr>
              <a:t>Value Stream Management</a:t>
            </a:r>
          </a:p>
        </p:txBody>
      </p:sp>
      <p:sp>
        <p:nvSpPr>
          <p:cNvPr id="21" name="TextBox 20">
            <a:extLst>
              <a:ext uri="{FF2B5EF4-FFF2-40B4-BE49-F238E27FC236}">
                <a16:creationId xmlns:a16="http://schemas.microsoft.com/office/drawing/2014/main" id="{2B8CCE99-ABA9-4E52-908C-4144D143C2C2}"/>
              </a:ext>
            </a:extLst>
          </p:cNvPr>
          <p:cNvSpPr txBox="1"/>
          <p:nvPr/>
        </p:nvSpPr>
        <p:spPr>
          <a:xfrm>
            <a:off x="5516058" y="1818644"/>
            <a:ext cx="4304383" cy="400110"/>
          </a:xfrm>
          <a:prstGeom prst="rect">
            <a:avLst/>
          </a:prstGeom>
          <a:noFill/>
        </p:spPr>
        <p:txBody>
          <a:bodyPr wrap="none" rtlCol="0">
            <a:spAutoFit/>
          </a:bodyPr>
          <a:lstStyle/>
          <a:p>
            <a:pPr algn="ctr"/>
            <a:r>
              <a:rPr lang="en-US" sz="2000" dirty="0">
                <a:latin typeface="Aller" panose="02000503030000020004" pitchFamily="2" charset="0"/>
              </a:rPr>
              <a:t>Continuous Delivery CI/CD Pipeline</a:t>
            </a:r>
          </a:p>
        </p:txBody>
      </p:sp>
      <p:sp>
        <p:nvSpPr>
          <p:cNvPr id="22" name="TextBox 21">
            <a:extLst>
              <a:ext uri="{FF2B5EF4-FFF2-40B4-BE49-F238E27FC236}">
                <a16:creationId xmlns:a16="http://schemas.microsoft.com/office/drawing/2014/main" id="{60DF07B3-C44F-4C6A-95B8-A87310E1104C}"/>
              </a:ext>
            </a:extLst>
          </p:cNvPr>
          <p:cNvSpPr txBox="1"/>
          <p:nvPr/>
        </p:nvSpPr>
        <p:spPr>
          <a:xfrm>
            <a:off x="5700949" y="1409844"/>
            <a:ext cx="3898824" cy="400110"/>
          </a:xfrm>
          <a:prstGeom prst="rect">
            <a:avLst/>
          </a:prstGeom>
          <a:noFill/>
        </p:spPr>
        <p:txBody>
          <a:bodyPr wrap="none" rtlCol="0">
            <a:spAutoFit/>
          </a:bodyPr>
          <a:lstStyle/>
          <a:p>
            <a:pPr algn="ctr"/>
            <a:r>
              <a:rPr lang="en-US" sz="2000" dirty="0">
                <a:latin typeface="Aller" panose="02000503030000020004" pitchFamily="2" charset="0"/>
              </a:rPr>
              <a:t>Application Release Automation</a:t>
            </a:r>
          </a:p>
        </p:txBody>
      </p:sp>
      <p:sp>
        <p:nvSpPr>
          <p:cNvPr id="23" name="TextBox 22">
            <a:extLst>
              <a:ext uri="{FF2B5EF4-FFF2-40B4-BE49-F238E27FC236}">
                <a16:creationId xmlns:a16="http://schemas.microsoft.com/office/drawing/2014/main" id="{DF72BAB6-372E-4FFD-AB42-B4B430AB5B58}"/>
              </a:ext>
            </a:extLst>
          </p:cNvPr>
          <p:cNvSpPr txBox="1"/>
          <p:nvPr/>
        </p:nvSpPr>
        <p:spPr>
          <a:xfrm>
            <a:off x="5794660" y="5669993"/>
            <a:ext cx="3688830" cy="400110"/>
          </a:xfrm>
          <a:prstGeom prst="rect">
            <a:avLst/>
          </a:prstGeom>
          <a:noFill/>
        </p:spPr>
        <p:txBody>
          <a:bodyPr wrap="none" rtlCol="0">
            <a:spAutoFit/>
          </a:bodyPr>
          <a:lstStyle/>
          <a:p>
            <a:pPr algn="ctr"/>
            <a:r>
              <a:rPr lang="en-US" sz="2000" dirty="0">
                <a:latin typeface="Aller" panose="02000503030000020004" pitchFamily="2" charset="0"/>
              </a:rPr>
              <a:t>Orchestration and Automation</a:t>
            </a:r>
          </a:p>
        </p:txBody>
      </p:sp>
      <p:sp>
        <p:nvSpPr>
          <p:cNvPr id="24" name="TextBox 23">
            <a:extLst>
              <a:ext uri="{FF2B5EF4-FFF2-40B4-BE49-F238E27FC236}">
                <a16:creationId xmlns:a16="http://schemas.microsoft.com/office/drawing/2014/main" id="{F54FD25A-EACE-4C84-9BDB-530A48C6D76A}"/>
              </a:ext>
            </a:extLst>
          </p:cNvPr>
          <p:cNvSpPr txBox="1"/>
          <p:nvPr/>
        </p:nvSpPr>
        <p:spPr>
          <a:xfrm>
            <a:off x="6946706" y="6057188"/>
            <a:ext cx="1574470" cy="400110"/>
          </a:xfrm>
          <a:prstGeom prst="rect">
            <a:avLst/>
          </a:prstGeom>
          <a:noFill/>
        </p:spPr>
        <p:txBody>
          <a:bodyPr wrap="none" rtlCol="0">
            <a:spAutoFit/>
          </a:bodyPr>
          <a:lstStyle/>
          <a:p>
            <a:pPr algn="ctr"/>
            <a:r>
              <a:rPr lang="en-US" sz="2000" dirty="0">
                <a:latin typeface="Aller" panose="02000503030000020004" pitchFamily="2" charset="0"/>
              </a:rPr>
              <a:t>Governance</a:t>
            </a:r>
          </a:p>
        </p:txBody>
      </p:sp>
      <p:sp>
        <p:nvSpPr>
          <p:cNvPr id="25" name="TextBox 24">
            <a:extLst>
              <a:ext uri="{FF2B5EF4-FFF2-40B4-BE49-F238E27FC236}">
                <a16:creationId xmlns:a16="http://schemas.microsoft.com/office/drawing/2014/main" id="{9D951838-95C2-40AD-B800-C38AC02327F7}"/>
              </a:ext>
            </a:extLst>
          </p:cNvPr>
          <p:cNvSpPr txBox="1"/>
          <p:nvPr/>
        </p:nvSpPr>
        <p:spPr>
          <a:xfrm rot="16200000">
            <a:off x="4006007" y="3784196"/>
            <a:ext cx="1465466" cy="400110"/>
          </a:xfrm>
          <a:prstGeom prst="rect">
            <a:avLst/>
          </a:prstGeom>
          <a:noFill/>
        </p:spPr>
        <p:txBody>
          <a:bodyPr wrap="none" rtlCol="0">
            <a:spAutoFit/>
          </a:bodyPr>
          <a:lstStyle/>
          <a:p>
            <a:pPr algn="ctr"/>
            <a:r>
              <a:rPr lang="en-US" sz="2000" dirty="0">
                <a:latin typeface="Aller" panose="02000503030000020004" pitchFamily="2" charset="0"/>
              </a:rPr>
              <a:t>Leadership</a:t>
            </a:r>
          </a:p>
        </p:txBody>
      </p:sp>
      <p:sp>
        <p:nvSpPr>
          <p:cNvPr id="26" name="TextBox 25">
            <a:extLst>
              <a:ext uri="{FF2B5EF4-FFF2-40B4-BE49-F238E27FC236}">
                <a16:creationId xmlns:a16="http://schemas.microsoft.com/office/drawing/2014/main" id="{B530E71E-6E2F-4AA3-94AA-6E3D6D9A8327}"/>
              </a:ext>
            </a:extLst>
          </p:cNvPr>
          <p:cNvSpPr txBox="1"/>
          <p:nvPr/>
        </p:nvSpPr>
        <p:spPr>
          <a:xfrm rot="16200000">
            <a:off x="4181165" y="3784196"/>
            <a:ext cx="2670924" cy="400110"/>
          </a:xfrm>
          <a:prstGeom prst="rect">
            <a:avLst/>
          </a:prstGeom>
          <a:noFill/>
        </p:spPr>
        <p:txBody>
          <a:bodyPr wrap="none" rtlCol="0">
            <a:spAutoFit/>
          </a:bodyPr>
          <a:lstStyle/>
          <a:p>
            <a:pPr algn="ctr"/>
            <a:r>
              <a:rPr lang="en-US" sz="2000" dirty="0">
                <a:latin typeface="Aller" panose="02000503030000020004" pitchFamily="2" charset="0"/>
              </a:rPr>
              <a:t>Collaborative Culture</a:t>
            </a:r>
          </a:p>
        </p:txBody>
      </p:sp>
      <p:sp>
        <p:nvSpPr>
          <p:cNvPr id="27" name="TextBox 26">
            <a:extLst>
              <a:ext uri="{FF2B5EF4-FFF2-40B4-BE49-F238E27FC236}">
                <a16:creationId xmlns:a16="http://schemas.microsoft.com/office/drawing/2014/main" id="{383F0273-80D7-4C9E-8ED9-AB6E4511B8D8}"/>
              </a:ext>
            </a:extLst>
          </p:cNvPr>
          <p:cNvSpPr txBox="1"/>
          <p:nvPr/>
        </p:nvSpPr>
        <p:spPr>
          <a:xfrm rot="16200000">
            <a:off x="5097232" y="3784196"/>
            <a:ext cx="2359941" cy="400110"/>
          </a:xfrm>
          <a:prstGeom prst="rect">
            <a:avLst/>
          </a:prstGeom>
          <a:noFill/>
        </p:spPr>
        <p:txBody>
          <a:bodyPr wrap="none" rtlCol="0">
            <a:spAutoFit/>
          </a:bodyPr>
          <a:lstStyle/>
          <a:p>
            <a:pPr algn="ctr"/>
            <a:r>
              <a:rPr lang="en-US" sz="2000" dirty="0">
                <a:latin typeface="Aller" panose="02000503030000020004" pitchFamily="2" charset="0"/>
              </a:rPr>
              <a:t>Design for DevOps</a:t>
            </a:r>
          </a:p>
        </p:txBody>
      </p:sp>
      <p:sp>
        <p:nvSpPr>
          <p:cNvPr id="28" name="TextBox 27">
            <a:extLst>
              <a:ext uri="{FF2B5EF4-FFF2-40B4-BE49-F238E27FC236}">
                <a16:creationId xmlns:a16="http://schemas.microsoft.com/office/drawing/2014/main" id="{804BFEAB-CBEC-498F-B794-AAA162E6DD3C}"/>
              </a:ext>
            </a:extLst>
          </p:cNvPr>
          <p:cNvSpPr txBox="1"/>
          <p:nvPr/>
        </p:nvSpPr>
        <p:spPr>
          <a:xfrm rot="16200000">
            <a:off x="5596714" y="3784196"/>
            <a:ext cx="2853666" cy="400110"/>
          </a:xfrm>
          <a:prstGeom prst="rect">
            <a:avLst/>
          </a:prstGeom>
          <a:noFill/>
        </p:spPr>
        <p:txBody>
          <a:bodyPr wrap="none" rtlCol="0">
            <a:spAutoFit/>
          </a:bodyPr>
          <a:lstStyle/>
          <a:p>
            <a:pPr algn="ctr"/>
            <a:r>
              <a:rPr lang="en-US" sz="2000" dirty="0">
                <a:latin typeface="Aller" panose="02000503030000020004" pitchFamily="2" charset="0"/>
              </a:rPr>
              <a:t>Continuous Integration</a:t>
            </a:r>
          </a:p>
        </p:txBody>
      </p:sp>
      <p:sp>
        <p:nvSpPr>
          <p:cNvPr id="29" name="TextBox 28">
            <a:extLst>
              <a:ext uri="{FF2B5EF4-FFF2-40B4-BE49-F238E27FC236}">
                <a16:creationId xmlns:a16="http://schemas.microsoft.com/office/drawing/2014/main" id="{F48FDD76-9CAF-426F-AA5E-2B641AC960F0}"/>
              </a:ext>
            </a:extLst>
          </p:cNvPr>
          <p:cNvSpPr txBox="1"/>
          <p:nvPr/>
        </p:nvSpPr>
        <p:spPr>
          <a:xfrm rot="16200000">
            <a:off x="6557750" y="3784196"/>
            <a:ext cx="2419252" cy="400110"/>
          </a:xfrm>
          <a:prstGeom prst="rect">
            <a:avLst/>
          </a:prstGeom>
          <a:noFill/>
        </p:spPr>
        <p:txBody>
          <a:bodyPr wrap="none" rtlCol="0">
            <a:spAutoFit/>
          </a:bodyPr>
          <a:lstStyle/>
          <a:p>
            <a:pPr algn="ctr"/>
            <a:r>
              <a:rPr lang="en-US" sz="2000" dirty="0">
                <a:latin typeface="Aller" panose="02000503030000020004" pitchFamily="2" charset="0"/>
              </a:rPr>
              <a:t>Continuous Testing</a:t>
            </a:r>
          </a:p>
        </p:txBody>
      </p:sp>
      <p:sp>
        <p:nvSpPr>
          <p:cNvPr id="30" name="TextBox 29">
            <a:extLst>
              <a:ext uri="{FF2B5EF4-FFF2-40B4-BE49-F238E27FC236}">
                <a16:creationId xmlns:a16="http://schemas.microsoft.com/office/drawing/2014/main" id="{91F485DA-2CE6-4D7E-B4D8-F5F59416CF23}"/>
              </a:ext>
            </a:extLst>
          </p:cNvPr>
          <p:cNvSpPr txBox="1"/>
          <p:nvPr/>
        </p:nvSpPr>
        <p:spPr>
          <a:xfrm rot="16200000">
            <a:off x="7889612" y="3784196"/>
            <a:ext cx="2847254" cy="400110"/>
          </a:xfrm>
          <a:prstGeom prst="rect">
            <a:avLst/>
          </a:prstGeom>
          <a:noFill/>
        </p:spPr>
        <p:txBody>
          <a:bodyPr wrap="none" rtlCol="0">
            <a:spAutoFit/>
          </a:bodyPr>
          <a:lstStyle/>
          <a:p>
            <a:pPr algn="ctr"/>
            <a:r>
              <a:rPr lang="en-US" sz="2000" dirty="0">
                <a:latin typeface="Aller" panose="02000503030000020004" pitchFamily="2" charset="0"/>
              </a:rPr>
              <a:t>Continuous Monitoring</a:t>
            </a:r>
          </a:p>
        </p:txBody>
      </p:sp>
      <p:sp>
        <p:nvSpPr>
          <p:cNvPr id="31" name="TextBox 30">
            <a:extLst>
              <a:ext uri="{FF2B5EF4-FFF2-40B4-BE49-F238E27FC236}">
                <a16:creationId xmlns:a16="http://schemas.microsoft.com/office/drawing/2014/main" id="{9EAFB0CA-8ACB-40D9-9773-57DBF1C404D6}"/>
              </a:ext>
            </a:extLst>
          </p:cNvPr>
          <p:cNvSpPr txBox="1"/>
          <p:nvPr/>
        </p:nvSpPr>
        <p:spPr>
          <a:xfrm rot="16200000">
            <a:off x="8822765" y="3784196"/>
            <a:ext cx="2520242" cy="400110"/>
          </a:xfrm>
          <a:prstGeom prst="rect">
            <a:avLst/>
          </a:prstGeom>
          <a:noFill/>
        </p:spPr>
        <p:txBody>
          <a:bodyPr wrap="none" rtlCol="0">
            <a:spAutoFit/>
          </a:bodyPr>
          <a:lstStyle/>
          <a:p>
            <a:pPr algn="ctr"/>
            <a:r>
              <a:rPr lang="en-US" sz="2000" dirty="0">
                <a:latin typeface="Aller" panose="02000503030000020004" pitchFamily="2" charset="0"/>
              </a:rPr>
              <a:t>Continuous Security</a:t>
            </a:r>
          </a:p>
        </p:txBody>
      </p:sp>
      <p:sp>
        <p:nvSpPr>
          <p:cNvPr id="32" name="TextBox 31">
            <a:extLst>
              <a:ext uri="{FF2B5EF4-FFF2-40B4-BE49-F238E27FC236}">
                <a16:creationId xmlns:a16="http://schemas.microsoft.com/office/drawing/2014/main" id="{56EF4F09-8AFA-442F-BD16-50DE2BFBAD14}"/>
              </a:ext>
            </a:extLst>
          </p:cNvPr>
          <p:cNvSpPr txBox="1"/>
          <p:nvPr/>
        </p:nvSpPr>
        <p:spPr>
          <a:xfrm rot="16200000">
            <a:off x="7247419" y="3784196"/>
            <a:ext cx="2590774" cy="400110"/>
          </a:xfrm>
          <a:prstGeom prst="rect">
            <a:avLst/>
          </a:prstGeom>
          <a:noFill/>
        </p:spPr>
        <p:txBody>
          <a:bodyPr wrap="none" rtlCol="0">
            <a:spAutoFit/>
          </a:bodyPr>
          <a:lstStyle/>
          <a:p>
            <a:pPr algn="ctr"/>
            <a:r>
              <a:rPr lang="en-US" sz="2000" dirty="0">
                <a:latin typeface="Aller" panose="02000503030000020004" pitchFamily="2" charset="0"/>
              </a:rPr>
              <a:t>Elastic Infrastructure</a:t>
            </a:r>
          </a:p>
        </p:txBody>
      </p:sp>
      <p:sp>
        <p:nvSpPr>
          <p:cNvPr id="33" name="TextBox 32">
            <a:extLst>
              <a:ext uri="{FF2B5EF4-FFF2-40B4-BE49-F238E27FC236}">
                <a16:creationId xmlns:a16="http://schemas.microsoft.com/office/drawing/2014/main" id="{7DF1E16E-3140-4E54-B3CB-AE6473914E0B}"/>
              </a:ext>
            </a:extLst>
          </p:cNvPr>
          <p:cNvSpPr txBox="1"/>
          <p:nvPr/>
        </p:nvSpPr>
        <p:spPr>
          <a:xfrm rot="16200000">
            <a:off x="9571105" y="3784196"/>
            <a:ext cx="2555508" cy="400110"/>
          </a:xfrm>
          <a:prstGeom prst="rect">
            <a:avLst/>
          </a:prstGeom>
          <a:noFill/>
        </p:spPr>
        <p:txBody>
          <a:bodyPr wrap="none" rtlCol="0">
            <a:spAutoFit/>
          </a:bodyPr>
          <a:lstStyle/>
          <a:p>
            <a:pPr algn="ctr"/>
            <a:r>
              <a:rPr lang="en-US" sz="2000" dirty="0">
                <a:latin typeface="Aller" panose="02000503030000020004" pitchFamily="2" charset="0"/>
              </a:rPr>
              <a:t>Continuous Delivery</a:t>
            </a:r>
          </a:p>
        </p:txBody>
      </p:sp>
    </p:spTree>
    <p:extLst>
      <p:ext uri="{BB962C8B-B14F-4D97-AF65-F5344CB8AC3E}">
        <p14:creationId xmlns:p14="http://schemas.microsoft.com/office/powerpoint/2010/main" val="30227366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everything culture in DevOps</a:t>
            </a:r>
          </a:p>
        </p:txBody>
      </p:sp>
      <p:sp>
        <p:nvSpPr>
          <p:cNvPr id="3" name="Content Placeholder 2"/>
          <p:cNvSpPr>
            <a:spLocks noGrp="1"/>
          </p:cNvSpPr>
          <p:nvPr>
            <p:ph idx="1"/>
          </p:nvPr>
        </p:nvSpPr>
        <p:spPr/>
        <p:txBody>
          <a:bodyPr>
            <a:normAutofit fontScale="92500" lnSpcReduction="20000"/>
          </a:bodyPr>
          <a:lstStyle/>
          <a:p>
            <a:r>
              <a:rPr lang="en-US" dirty="0" smtClean="0"/>
              <a:t>Continuous </a:t>
            </a:r>
            <a:r>
              <a:rPr lang="en-US" dirty="0"/>
              <a:t>Integration</a:t>
            </a:r>
          </a:p>
          <a:p>
            <a:pPr lvl="1"/>
            <a:r>
              <a:rPr lang="en-US" dirty="0" smtClean="0"/>
              <a:t>Code</a:t>
            </a:r>
            <a:endParaRPr lang="en-US" dirty="0"/>
          </a:p>
          <a:p>
            <a:pPr lvl="1"/>
            <a:r>
              <a:rPr lang="en-US" dirty="0" smtClean="0"/>
              <a:t>Build</a:t>
            </a:r>
            <a:endParaRPr lang="en-US" dirty="0"/>
          </a:p>
          <a:p>
            <a:r>
              <a:rPr lang="en-US" dirty="0" smtClean="0"/>
              <a:t>Continuous </a:t>
            </a:r>
            <a:r>
              <a:rPr lang="en-US" dirty="0"/>
              <a:t>Delivery</a:t>
            </a:r>
          </a:p>
          <a:p>
            <a:pPr lvl="1"/>
            <a:r>
              <a:rPr lang="en-US" dirty="0" smtClean="0"/>
              <a:t>Test</a:t>
            </a:r>
            <a:endParaRPr lang="en-US" dirty="0"/>
          </a:p>
          <a:p>
            <a:pPr lvl="1"/>
            <a:r>
              <a:rPr lang="en-US" dirty="0" smtClean="0"/>
              <a:t>Release</a:t>
            </a:r>
            <a:endParaRPr lang="en-US" dirty="0"/>
          </a:p>
          <a:p>
            <a:r>
              <a:rPr lang="en-US" dirty="0" smtClean="0"/>
              <a:t>Continuous </a:t>
            </a:r>
            <a:r>
              <a:rPr lang="en-US" dirty="0"/>
              <a:t>Deployment</a:t>
            </a:r>
          </a:p>
          <a:p>
            <a:pPr lvl="1"/>
            <a:r>
              <a:rPr lang="en-US" dirty="0" smtClean="0"/>
              <a:t>Test</a:t>
            </a:r>
            <a:endParaRPr lang="en-US" dirty="0"/>
          </a:p>
          <a:p>
            <a:pPr lvl="1"/>
            <a:r>
              <a:rPr lang="en-US" dirty="0" smtClean="0"/>
              <a:t>Release</a:t>
            </a:r>
            <a:endParaRPr lang="en-US" dirty="0"/>
          </a:p>
          <a:p>
            <a:pPr lvl="1"/>
            <a:r>
              <a:rPr lang="en-US" dirty="0" smtClean="0"/>
              <a:t>Deploy</a:t>
            </a:r>
            <a:endParaRPr lang="en-US" dirty="0"/>
          </a:p>
          <a:p>
            <a:r>
              <a:rPr lang="en-US" dirty="0" smtClean="0"/>
              <a:t>Continuous </a:t>
            </a:r>
            <a:r>
              <a:rPr lang="en-US" dirty="0"/>
              <a:t>Monitoring</a:t>
            </a:r>
          </a:p>
          <a:p>
            <a:pPr lvl="1"/>
            <a:r>
              <a:rPr lang="en-US" dirty="0" smtClean="0"/>
              <a:t>Operate</a:t>
            </a:r>
            <a:endParaRPr lang="en-US" dirty="0"/>
          </a:p>
          <a:p>
            <a:pPr lvl="1"/>
            <a:r>
              <a:rPr lang="en-US" dirty="0" smtClean="0"/>
              <a:t>Monitor</a:t>
            </a:r>
            <a:endParaRPr lang="en-US" dirty="0"/>
          </a:p>
          <a:p>
            <a:pPr lvl="1"/>
            <a:r>
              <a:rPr lang="en-US" dirty="0" smtClean="0"/>
              <a:t>Plan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87</a:t>
            </a:fld>
            <a:endParaRPr lang="en-US" dirty="0"/>
          </a:p>
        </p:txBody>
      </p:sp>
    </p:spTree>
    <p:extLst>
      <p:ext uri="{BB962C8B-B14F-4D97-AF65-F5344CB8AC3E}">
        <p14:creationId xmlns:p14="http://schemas.microsoft.com/office/powerpoint/2010/main" val="401012990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88</a:t>
            </a:fld>
            <a:endParaRPr lang="en-US"/>
          </a:p>
        </p:txBody>
      </p:sp>
    </p:spTree>
    <p:extLst>
      <p:ext uri="{BB962C8B-B14F-4D97-AF65-F5344CB8AC3E}">
        <p14:creationId xmlns:p14="http://schemas.microsoft.com/office/powerpoint/2010/main" val="27955635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89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90</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91</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92</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TotalTime>
  <Words>4668</Words>
  <Application>Microsoft Office PowerPoint</Application>
  <PresentationFormat>Widescreen</PresentationFormat>
  <Paragraphs>529</Paragraphs>
  <Slides>92</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Aller</vt: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Phases-Plan</vt:lpstr>
      <vt:lpstr>DevOps Phases-Code</vt:lpstr>
      <vt:lpstr>DevOps Phases-Build</vt:lpstr>
      <vt:lpstr>DevOps Phases-Test</vt:lpstr>
      <vt:lpstr>DevOps Phases-Release</vt:lpstr>
      <vt:lpstr>DevOps Phases-Deploy</vt:lpstr>
      <vt:lpstr>DevOps Phases-Operate</vt:lpstr>
      <vt:lpstr>DevOps Phases-Monitor</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Nine Pillars of DevOps</vt:lpstr>
      <vt:lpstr>Continuous everything culture in DevOps</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75</cp:revision>
  <cp:lastPrinted>2021-10-18T07:27:50Z</cp:lastPrinted>
  <dcterms:created xsi:type="dcterms:W3CDTF">2021-10-12T10:09:12Z</dcterms:created>
  <dcterms:modified xsi:type="dcterms:W3CDTF">2022-10-24T08:20:55Z</dcterms:modified>
</cp:coreProperties>
</file>